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0801"/>
    <a:srgbClr val="45537B"/>
    <a:srgbClr val="54B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76C5-8176-4F3D-876E-CDEBC3C27FFB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7238-7C84-494D-AA33-1A8AE4F31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6CCC-56FE-4F61-A202-FDDC4DF27764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DF8D-340F-4959-98BF-A658A0BE5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93A1-3EB5-4865-9890-EE45FF497099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63EB-3818-4753-9A6B-126F5ECD3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08F6-18B9-439B-B625-77E952CDC85E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A0D4-C96F-40C7-B256-A22C7BA0C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100C-8DB9-4189-9A18-B4BF33B090CF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28FB-F905-4400-BD47-7C075B9FA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A256-86E3-46EA-A76C-6138BB46FC61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7EC1-443C-45DD-86D2-DA1660B55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4499-7CBF-4447-A2CD-C846D84D52C8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681B-7263-4C37-BFDC-2374A1FE1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8AE5-B719-4077-843C-60B61908A76D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F10C2-056B-4137-89A2-721995F4F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8AF1-559B-4F0E-8CFA-C7768C806268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F267-89CD-4DC7-80BC-FB4C8B40A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7AAF-40E0-4B69-9C78-E1579D01F775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D6FC-F08D-40F6-BFC3-021AD077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0BFE-8ECC-4822-AFEE-9B0841F974EE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04EF-49F9-43F5-9436-687C7871A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C3DF1F-F6F5-4762-B720-E568443326E8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EBF89-260B-478A-B638-AB96BDBC6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038600"/>
            <a:ext cx="44958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Andalus" pitchFamily="18" charset="-78"/>
              </a:rPr>
              <a:t>预算编制</a:t>
            </a:r>
            <a:endParaRPr lang="en-US" sz="4800" b="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43026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】M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公司编制的今年分季度直接人工预算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2100" y="112474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C0600"/>
                </a:solidFill>
              </a:rPr>
              <a:t>直接人工预算</a:t>
            </a:r>
            <a:endParaRPr lang="zh-CN" altLang="en-US" sz="2400" b="1" dirty="0">
              <a:solidFill>
                <a:srgbClr val="0C06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6874"/>
            <a:ext cx="8449011" cy="3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5536" y="40931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C0600"/>
                </a:solidFill>
              </a:rPr>
              <a:t>（五）制造费用预算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7584" y="1412776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C0600"/>
                </a:solidFill>
              </a:rPr>
              <a:t>       </a:t>
            </a:r>
            <a:r>
              <a:rPr lang="zh-CN" altLang="en-US" sz="2800" b="1" dirty="0" smtClean="0">
                <a:solidFill>
                  <a:srgbClr val="0C0600"/>
                </a:solidFill>
                <a:latin typeface="+mn-ea"/>
              </a:rPr>
              <a:t>（</a:t>
            </a:r>
            <a:r>
              <a:rPr lang="en-US" altLang="zh-CN" sz="2800" b="1" dirty="0">
                <a:solidFill>
                  <a:srgbClr val="0C0600"/>
                </a:solidFill>
                <a:latin typeface="+mn-ea"/>
              </a:rPr>
              <a:t>1</a:t>
            </a:r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）制造费用预算分为变动制造费用和固定制造费用两部分。</a:t>
            </a:r>
          </a:p>
          <a:p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　　（</a:t>
            </a:r>
            <a:r>
              <a:rPr lang="en-US" altLang="zh-CN" sz="2800" b="1" dirty="0">
                <a:solidFill>
                  <a:srgbClr val="0C0600"/>
                </a:solidFill>
                <a:latin typeface="+mn-ea"/>
              </a:rPr>
              <a:t>2</a:t>
            </a:r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）变动制造费用以生产预算为基础来编制，固定制造费用需要逐项进行预计，通常与本期产量无关，按每季实际需要的支付额预计，然后求出全年数。</a:t>
            </a:r>
          </a:p>
          <a:p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　　（</a:t>
            </a:r>
            <a:r>
              <a:rPr lang="en-US" altLang="zh-CN" sz="2800" b="1" dirty="0">
                <a:solidFill>
                  <a:srgbClr val="0C0600"/>
                </a:solidFill>
                <a:latin typeface="+mn-ea"/>
              </a:rPr>
              <a:t>3</a:t>
            </a:r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）制造费用预算需预计现金支出。</a:t>
            </a:r>
          </a:p>
        </p:txBody>
      </p:sp>
    </p:spTree>
    <p:extLst>
      <p:ext uri="{BB962C8B-B14F-4D97-AF65-F5344CB8AC3E}">
        <p14:creationId xmlns:p14="http://schemas.microsoft.com/office/powerpoint/2010/main" val="26962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33265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】M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公司编制的今年分季度制造费用预算。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2011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568" y="1124744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C0600"/>
                </a:solidFill>
                <a:latin typeface="+mn-ea"/>
              </a:rPr>
              <a:t>    为了</a:t>
            </a:r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便于以后编制产品成本预算，需要计算小时费用率，其公式为：</a:t>
            </a:r>
          </a:p>
          <a:p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　　变动制造费用分配率</a:t>
            </a:r>
            <a:r>
              <a:rPr lang="en-US" altLang="zh-CN" sz="2800" b="1" dirty="0">
                <a:solidFill>
                  <a:srgbClr val="0C0600"/>
                </a:solidFill>
                <a:latin typeface="+mn-ea"/>
              </a:rPr>
              <a:t>=</a:t>
            </a:r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年度变动制造费用总额</a:t>
            </a:r>
            <a:r>
              <a:rPr lang="en-US" altLang="zh-CN" sz="2800" b="1" dirty="0">
                <a:solidFill>
                  <a:srgbClr val="0C0600"/>
                </a:solidFill>
                <a:latin typeface="+mn-ea"/>
              </a:rPr>
              <a:t>/</a:t>
            </a:r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年度人工总工时</a:t>
            </a:r>
          </a:p>
          <a:p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　　</a:t>
            </a:r>
            <a:r>
              <a:rPr lang="en-US" altLang="zh-CN" sz="2800" b="1" dirty="0">
                <a:solidFill>
                  <a:srgbClr val="0C0600"/>
                </a:solidFill>
                <a:latin typeface="+mn-ea"/>
              </a:rPr>
              <a:t>=3200/6400=0.5</a:t>
            </a:r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（元</a:t>
            </a:r>
            <a:r>
              <a:rPr lang="en-US" altLang="zh-CN" sz="2800" b="1" dirty="0">
                <a:solidFill>
                  <a:srgbClr val="0C0600"/>
                </a:solidFill>
                <a:latin typeface="+mn-ea"/>
              </a:rPr>
              <a:t>/</a:t>
            </a:r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小时）</a:t>
            </a:r>
          </a:p>
          <a:p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　　固定制造费用分配率</a:t>
            </a:r>
            <a:r>
              <a:rPr lang="en-US" altLang="zh-CN" sz="2800" b="1" dirty="0">
                <a:solidFill>
                  <a:srgbClr val="0C0600"/>
                </a:solidFill>
                <a:latin typeface="+mn-ea"/>
              </a:rPr>
              <a:t>=9600/6400=1.5</a:t>
            </a:r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（元</a:t>
            </a:r>
            <a:r>
              <a:rPr lang="en-US" altLang="zh-CN" sz="2800" b="1" dirty="0">
                <a:solidFill>
                  <a:srgbClr val="0C0600"/>
                </a:solidFill>
                <a:latin typeface="+mn-ea"/>
              </a:rPr>
              <a:t>/</a:t>
            </a:r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小时）</a:t>
            </a:r>
          </a:p>
        </p:txBody>
      </p:sp>
    </p:spTree>
    <p:extLst>
      <p:ext uri="{BB962C8B-B14F-4D97-AF65-F5344CB8AC3E}">
        <p14:creationId xmlns:p14="http://schemas.microsoft.com/office/powerpoint/2010/main" val="12298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5536" y="40931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C0600"/>
                </a:solidFill>
              </a:rPr>
              <a:t>（六）产品成本预算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7584" y="1412776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C0600"/>
                </a:solidFill>
              </a:rPr>
              <a:t>        产品</a:t>
            </a:r>
            <a:r>
              <a:rPr lang="zh-CN" altLang="en-US" sz="2800" b="1" dirty="0">
                <a:solidFill>
                  <a:srgbClr val="0C0600"/>
                </a:solidFill>
              </a:rPr>
              <a:t>成本预算，是销售预算、生产预算、直接材料预算、直接人工预算、制造费用预算的汇总。其主要内容是产品的单位成本和总成本。单位产品成本的有关数据，来自前述三个预算。生产量、期末存货量来自生产预算，销售量来自销售预算。生产成本、存货成本和销货成本等数据，根据单位成本和有关数据计算得出。</a:t>
            </a:r>
            <a:endParaRPr lang="zh-CN" altLang="en-US" sz="2800" b="1" dirty="0">
              <a:solidFill>
                <a:srgbClr val="0C06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51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33265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】 M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公司编制的今年产品成本预算。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90872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产品成本预算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6895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5536" y="40931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C0600"/>
                </a:solidFill>
              </a:rPr>
              <a:t>（七）销售及管理费用预算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7584" y="1412776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C0600"/>
                </a:solidFill>
              </a:rPr>
              <a:t>       </a:t>
            </a:r>
            <a:r>
              <a:rPr lang="zh-CN" altLang="en-US" sz="2800" b="1" dirty="0" smtClean="0">
                <a:solidFill>
                  <a:srgbClr val="0C0600"/>
                </a:solidFill>
                <a:latin typeface="+mn-ea"/>
              </a:rPr>
              <a:t>（</a:t>
            </a:r>
            <a:r>
              <a:rPr lang="en-US" altLang="zh-CN" sz="2800" b="1" dirty="0">
                <a:solidFill>
                  <a:srgbClr val="0C0600"/>
                </a:solidFill>
                <a:latin typeface="+mn-ea"/>
              </a:rPr>
              <a:t>1</a:t>
            </a:r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）销售费用预算是指为了实现销售预算而支付的费用预算。它以销售预算为基础。</a:t>
            </a:r>
          </a:p>
          <a:p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　　（</a:t>
            </a:r>
            <a:r>
              <a:rPr lang="en-US" altLang="zh-CN" sz="2800" b="1" dirty="0">
                <a:solidFill>
                  <a:srgbClr val="0C0600"/>
                </a:solidFill>
                <a:latin typeface="+mn-ea"/>
              </a:rPr>
              <a:t>2</a:t>
            </a:r>
            <a:r>
              <a:rPr lang="zh-CN" altLang="en-US" sz="2800" b="1" dirty="0">
                <a:solidFill>
                  <a:srgbClr val="0C0600"/>
                </a:solidFill>
                <a:latin typeface="+mn-ea"/>
              </a:rPr>
              <a:t>）管理费用多属于固定成本，所以，管理费用预算一般是以过去的实际开支为基础，按预算期可预见的变化来调整。</a:t>
            </a:r>
          </a:p>
        </p:txBody>
      </p:sp>
    </p:spTree>
    <p:extLst>
      <p:ext uri="{BB962C8B-B14F-4D97-AF65-F5344CB8AC3E}">
        <p14:creationId xmlns:p14="http://schemas.microsoft.com/office/powerpoint/2010/main" val="3884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568" y="3329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】M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公司编制的今年销售费用预算和管理费用预算。假定全年的销售与管理费用均匀支付。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43608" y="84353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C0600"/>
                </a:solidFill>
              </a:rPr>
              <a:t>销售费用和管理费用预算　　单位：元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43646"/>
            <a:ext cx="8352928" cy="54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43762" cy="609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二、专门决策预算的编制</a:t>
            </a:r>
            <a:endParaRPr lang="en-US" sz="3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7584" y="1340768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C0600"/>
                </a:solidFill>
                <a:latin typeface="宋体" panose="02010600030101010101" pitchFamily="2" charset="-122"/>
              </a:rPr>
              <a:t>    专门</a:t>
            </a:r>
            <a:r>
              <a:rPr lang="zh-CN" altLang="en-US" sz="2800" b="1" dirty="0">
                <a:solidFill>
                  <a:srgbClr val="0C0600"/>
                </a:solidFill>
                <a:latin typeface="宋体" panose="02010600030101010101" pitchFamily="2" charset="-122"/>
              </a:rPr>
              <a:t>决策预算主要是长期投资预算（又称资本支出预算），通常是指与项目投资决策相关的专门预算，它往往涉及长期建设项目的资金投放与筹集，并经常跨越多个年度。编制专门决策预算的依据，是项目财务可行性分析资料以及企业筹资决策资料。</a:t>
            </a:r>
          </a:p>
          <a:p>
            <a:r>
              <a:rPr lang="zh-CN" altLang="en-US" sz="2800" b="1" dirty="0">
                <a:solidFill>
                  <a:srgbClr val="0C0600"/>
                </a:solidFill>
                <a:latin typeface="宋体" panose="02010600030101010101" pitchFamily="2" charset="-122"/>
              </a:rPr>
              <a:t>　　专门决策预算的要点是准确反映项目资金投资支出与筹资计划，它同时也是编制现金预算和预计资产负债表的依据。</a:t>
            </a:r>
          </a:p>
        </p:txBody>
      </p:sp>
    </p:spTree>
    <p:extLst>
      <p:ext uri="{BB962C8B-B14F-4D97-AF65-F5344CB8AC3E}">
        <p14:creationId xmlns:p14="http://schemas.microsoft.com/office/powerpoint/2010/main" val="1303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33265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】M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公司编制的今年专门决策预算。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90872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C0600"/>
                </a:solidFill>
              </a:rPr>
              <a:t>专门决策预算表　　　　　　　　　　 金额单位：元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4729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43762" cy="609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一、业务</a:t>
            </a:r>
            <a:r>
              <a:rPr lang="zh-CN" alt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预算的编制</a:t>
            </a:r>
            <a:endParaRPr lang="en-US" sz="3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544" y="11247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（一）销售预算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5576" y="184482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n-ea"/>
              </a:rPr>
              <a:t>思考：</a:t>
            </a:r>
            <a:r>
              <a:rPr lang="en-US" altLang="zh-CN" sz="2800" b="1" dirty="0" smtClean="0">
                <a:latin typeface="+mn-ea"/>
              </a:rPr>
              <a:t>1</a:t>
            </a:r>
            <a:r>
              <a:rPr lang="zh-CN" altLang="en-US" sz="2800" b="1" dirty="0">
                <a:latin typeface="+mn-ea"/>
              </a:rPr>
              <a:t>、</a:t>
            </a:r>
            <a:r>
              <a:rPr lang="en-US" altLang="zh-CN" sz="2800" b="1" dirty="0">
                <a:latin typeface="+mn-ea"/>
              </a:rPr>
              <a:t>2</a:t>
            </a:r>
            <a:r>
              <a:rPr lang="zh-CN" altLang="en-US" sz="2800" b="1" dirty="0">
                <a:latin typeface="+mn-ea"/>
              </a:rPr>
              <a:t>季度收入为</a:t>
            </a:r>
            <a:r>
              <a:rPr lang="en-US" altLang="zh-CN" sz="2800" b="1" dirty="0">
                <a:latin typeface="+mn-ea"/>
              </a:rPr>
              <a:t>100</a:t>
            </a:r>
            <a:r>
              <a:rPr lang="zh-CN" altLang="en-US" sz="2800" b="1" dirty="0">
                <a:latin typeface="+mn-ea"/>
              </a:rPr>
              <a:t>和</a:t>
            </a:r>
            <a:r>
              <a:rPr lang="en-US" altLang="zh-CN" sz="2800" b="1" dirty="0">
                <a:latin typeface="+mn-ea"/>
              </a:rPr>
              <a:t>200</a:t>
            </a:r>
          </a:p>
          <a:p>
            <a:r>
              <a:rPr lang="zh-CN" altLang="en-US" sz="2800" b="1" dirty="0" smtClean="0">
                <a:latin typeface="+mn-ea"/>
              </a:rPr>
              <a:t>      当</a:t>
            </a:r>
            <a:r>
              <a:rPr lang="zh-CN" altLang="en-US" sz="2800" b="1" dirty="0">
                <a:latin typeface="+mn-ea"/>
              </a:rPr>
              <a:t>季销售当季收现</a:t>
            </a:r>
            <a:r>
              <a:rPr lang="en-US" altLang="zh-CN" sz="2800" b="1" dirty="0">
                <a:latin typeface="+mn-ea"/>
              </a:rPr>
              <a:t>60%</a:t>
            </a:r>
            <a:r>
              <a:rPr lang="zh-CN" altLang="en-US" sz="2800" b="1" dirty="0">
                <a:latin typeface="+mn-ea"/>
              </a:rPr>
              <a:t>下季收现</a:t>
            </a:r>
            <a:r>
              <a:rPr lang="en-US" altLang="zh-CN" sz="2800" b="1" dirty="0">
                <a:latin typeface="+mn-ea"/>
              </a:rPr>
              <a:t>40%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9592" y="2936993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n-ea"/>
              </a:rPr>
              <a:t>①本期</a:t>
            </a:r>
            <a:r>
              <a:rPr lang="zh-CN" altLang="en-US" sz="2800" b="1" dirty="0">
                <a:latin typeface="+mn-ea"/>
              </a:rPr>
              <a:t>收入</a:t>
            </a:r>
            <a:r>
              <a:rPr lang="en-US" altLang="zh-CN" sz="2800" b="1" dirty="0">
                <a:latin typeface="+mn-ea"/>
              </a:rPr>
              <a:t>×</a:t>
            </a:r>
            <a:r>
              <a:rPr lang="zh-CN" altLang="en-US" sz="2800" b="1" dirty="0">
                <a:latin typeface="+mn-ea"/>
              </a:rPr>
              <a:t>本期收入本期收现</a:t>
            </a:r>
            <a:r>
              <a:rPr lang="zh-CN" altLang="en-US" sz="2800" b="1" dirty="0" smtClean="0">
                <a:latin typeface="+mn-ea"/>
              </a:rPr>
              <a:t>比率</a:t>
            </a:r>
            <a:endParaRPr lang="en-US" altLang="zh-CN" sz="2800" b="1" dirty="0" smtClean="0">
              <a:latin typeface="+mn-ea"/>
            </a:endParaRPr>
          </a:p>
          <a:p>
            <a:r>
              <a:rPr lang="zh-CN" altLang="zh-CN" sz="2800" b="1" dirty="0" smtClean="0">
                <a:latin typeface="+mn-ea"/>
              </a:rPr>
              <a:t>②</a:t>
            </a:r>
            <a:r>
              <a:rPr lang="zh-CN" altLang="en-US" sz="2800" b="1" dirty="0">
                <a:latin typeface="+mn-ea"/>
              </a:rPr>
              <a:t>∑（以前某期收入</a:t>
            </a:r>
            <a:r>
              <a:rPr lang="en-US" altLang="zh-CN" sz="2800" b="1" dirty="0">
                <a:latin typeface="+mn-ea"/>
              </a:rPr>
              <a:t>×</a:t>
            </a:r>
            <a:r>
              <a:rPr lang="zh-CN" altLang="en-US" sz="2800" b="1" dirty="0">
                <a:latin typeface="+mn-ea"/>
              </a:rPr>
              <a:t>以前某期收入本期收现比率）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3608" y="45091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【</a:t>
            </a:r>
            <a:r>
              <a:rPr lang="zh-CN" altLang="en-US" sz="2400" b="1" dirty="0">
                <a:latin typeface="+mn-ea"/>
              </a:rPr>
              <a:t>例</a:t>
            </a:r>
            <a:r>
              <a:rPr lang="en-US" altLang="zh-CN" sz="2400" b="1" dirty="0">
                <a:latin typeface="+mn-ea"/>
              </a:rPr>
              <a:t>】M</a:t>
            </a:r>
            <a:r>
              <a:rPr lang="zh-CN" altLang="en-US" sz="2400" b="1" dirty="0">
                <a:latin typeface="+mn-ea"/>
              </a:rPr>
              <a:t>公司编制的今年分季度销售预算。</a:t>
            </a:r>
          </a:p>
          <a:p>
            <a:r>
              <a:rPr lang="zh-CN" altLang="en-US" sz="2400" b="1" dirty="0">
                <a:latin typeface="+mn-ea"/>
              </a:rPr>
              <a:t>　　其中，在各季度的销售收入中，</a:t>
            </a:r>
            <a:r>
              <a:rPr lang="en-US" altLang="zh-CN" sz="2400" b="1" dirty="0">
                <a:latin typeface="+mn-ea"/>
              </a:rPr>
              <a:t>60%</a:t>
            </a:r>
            <a:r>
              <a:rPr lang="zh-CN" altLang="en-US" sz="2400" b="1" dirty="0">
                <a:latin typeface="+mn-ea"/>
              </a:rPr>
              <a:t>货款于本季度收到，另</a:t>
            </a:r>
            <a:r>
              <a:rPr lang="en-US" altLang="zh-CN" sz="2400" b="1" dirty="0">
                <a:latin typeface="+mn-ea"/>
              </a:rPr>
              <a:t>40%</a:t>
            </a:r>
            <a:r>
              <a:rPr lang="zh-CN" altLang="en-US" sz="2400" b="1" dirty="0">
                <a:latin typeface="+mn-ea"/>
              </a:rPr>
              <a:t>货款将于下季度收到。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43762" cy="609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三、财务预算的编制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568" y="1880718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C0600"/>
                </a:solidFill>
                <a:latin typeface="宋体" panose="02010600030101010101" pitchFamily="2" charset="-122"/>
              </a:rPr>
              <a:t>    现金</a:t>
            </a:r>
            <a:r>
              <a:rPr lang="zh-CN" altLang="en-US" sz="2800" b="1" dirty="0">
                <a:solidFill>
                  <a:srgbClr val="0C0600"/>
                </a:solidFill>
                <a:latin typeface="宋体" panose="02010600030101010101" pitchFamily="2" charset="-122"/>
              </a:rPr>
              <a:t>预算是以业务预算和专门决策预算为依据编制的，专门反映预算期内预计现金收入与现金支出，以及为满足理想现金余额而进行筹资或归还借款等的预算。现金预算由可供使用现金、现金支出、现金余缺、现金筹措与运用四部分构成。</a:t>
            </a:r>
          </a:p>
          <a:p>
            <a:r>
              <a:rPr lang="zh-CN" altLang="en-US" sz="2800" b="1" dirty="0">
                <a:solidFill>
                  <a:srgbClr val="0C0600"/>
                </a:solidFill>
                <a:latin typeface="宋体" panose="02010600030101010101" pitchFamily="2" charset="-122"/>
              </a:rPr>
              <a:t>　　可供使用现金＝期初现金余额＋现金收入</a:t>
            </a:r>
          </a:p>
          <a:p>
            <a:r>
              <a:rPr lang="zh-CN" altLang="en-US" sz="2800" b="1" dirty="0">
                <a:solidFill>
                  <a:srgbClr val="0C0600"/>
                </a:solidFill>
                <a:latin typeface="宋体" panose="02010600030101010101" pitchFamily="2" charset="-122"/>
              </a:rPr>
              <a:t>　　可供使用现金－现金支出＝现金余缺</a:t>
            </a:r>
          </a:p>
          <a:p>
            <a:r>
              <a:rPr lang="zh-CN" altLang="en-US" sz="2800" b="1" dirty="0">
                <a:solidFill>
                  <a:srgbClr val="0C0600"/>
                </a:solidFill>
                <a:latin typeface="宋体" panose="02010600030101010101" pitchFamily="2" charset="-122"/>
              </a:rPr>
              <a:t>　　现金余缺＋现金筹措－现金运用＝期末现金余额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560" y="119675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（一）现金预算</a:t>
            </a:r>
          </a:p>
        </p:txBody>
      </p:sp>
    </p:spTree>
    <p:extLst>
      <p:ext uri="{BB962C8B-B14F-4D97-AF65-F5344CB8AC3E}">
        <p14:creationId xmlns:p14="http://schemas.microsoft.com/office/powerpoint/2010/main" val="31741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3959" y="4046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C0600"/>
                </a:solidFill>
              </a:rPr>
              <a:t>现金预算的结构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809764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31194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3326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】M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公司编制的今年分季度现金流量预算</a:t>
            </a:r>
            <a:r>
              <a:rPr lang="zh-CN" altLang="en-US" sz="2400" b="1" dirty="0" smtClean="0">
                <a:solidFill>
                  <a:srgbClr val="0C0600"/>
                </a:solidFill>
                <a:latin typeface="宋体" panose="02010600030101010101" pitchFamily="2" charset="-122"/>
              </a:rPr>
              <a:t>。</a:t>
            </a:r>
            <a:endParaRPr lang="en-US" altLang="zh-CN" sz="2400" b="1" dirty="0" smtClean="0">
              <a:solidFill>
                <a:srgbClr val="0C0600"/>
              </a:solidFill>
              <a:latin typeface="宋体" panose="02010600030101010101" pitchFamily="2" charset="-122"/>
            </a:endParaRPr>
          </a:p>
          <a:p>
            <a:endParaRPr lang="zh-CN" altLang="en-US" sz="2400" b="1" dirty="0">
              <a:solidFill>
                <a:srgbClr val="0C06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592" y="836712"/>
            <a:ext cx="75072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C0600"/>
                </a:solidFill>
                <a:latin typeface="+mn-ea"/>
              </a:rPr>
              <a:t>假设</a:t>
            </a:r>
            <a:endParaRPr lang="zh-CN" altLang="en-US" sz="2400" b="1" dirty="0">
              <a:solidFill>
                <a:srgbClr val="0C0600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rgbClr val="0C0600"/>
                </a:solidFill>
                <a:latin typeface="+mn-ea"/>
              </a:rPr>
              <a:t>　　①理想的现金余额是</a:t>
            </a:r>
            <a:r>
              <a:rPr lang="en-US" altLang="zh-CN" sz="2400" b="1" dirty="0">
                <a:solidFill>
                  <a:srgbClr val="0C0600"/>
                </a:solidFill>
                <a:latin typeface="+mn-ea"/>
              </a:rPr>
              <a:t>3 000</a:t>
            </a:r>
            <a:r>
              <a:rPr lang="zh-CN" altLang="en-US" sz="2400" b="1" dirty="0">
                <a:solidFill>
                  <a:srgbClr val="0C0600"/>
                </a:solidFill>
                <a:latin typeface="+mn-ea"/>
              </a:rPr>
              <a:t>元。</a:t>
            </a:r>
          </a:p>
          <a:p>
            <a:r>
              <a:rPr lang="zh-CN" altLang="en-US" sz="2400" b="1" dirty="0">
                <a:solidFill>
                  <a:srgbClr val="0C0600"/>
                </a:solidFill>
                <a:latin typeface="+mn-ea"/>
              </a:rPr>
              <a:t>　　②银行要求借款额必须是</a:t>
            </a:r>
            <a:r>
              <a:rPr lang="en-US" altLang="zh-CN" sz="2400" b="1" dirty="0">
                <a:solidFill>
                  <a:srgbClr val="0C0600"/>
                </a:solidFill>
                <a:latin typeface="+mn-ea"/>
              </a:rPr>
              <a:t>1 000</a:t>
            </a:r>
            <a:r>
              <a:rPr lang="zh-CN" altLang="en-US" sz="2400" b="1" dirty="0">
                <a:solidFill>
                  <a:srgbClr val="0C0600"/>
                </a:solidFill>
                <a:latin typeface="+mn-ea"/>
              </a:rPr>
              <a:t>元的整数倍。借款利息按季支付。</a:t>
            </a:r>
          </a:p>
          <a:p>
            <a:r>
              <a:rPr lang="zh-CN" altLang="en-US" sz="2400" b="1" dirty="0">
                <a:solidFill>
                  <a:srgbClr val="0C0600"/>
                </a:solidFill>
                <a:latin typeface="+mn-ea"/>
              </a:rPr>
              <a:t>　　③新增借款发生在季度的期初，归款借款发生在季度的期末。</a:t>
            </a:r>
          </a:p>
          <a:p>
            <a:r>
              <a:rPr lang="zh-CN" altLang="en-US" sz="2400" b="1" dirty="0">
                <a:solidFill>
                  <a:srgbClr val="0C0600"/>
                </a:solidFill>
                <a:latin typeface="+mn-ea"/>
              </a:rPr>
              <a:t>　　④如果需要归还借款，先归还短期借款，归还的数额为</a:t>
            </a:r>
            <a:r>
              <a:rPr lang="en-US" altLang="zh-CN" sz="2400" b="1" dirty="0">
                <a:solidFill>
                  <a:srgbClr val="0C0600"/>
                </a:solidFill>
                <a:latin typeface="+mn-ea"/>
              </a:rPr>
              <a:t>100</a:t>
            </a:r>
            <a:r>
              <a:rPr lang="zh-CN" altLang="en-US" sz="2400" b="1" dirty="0">
                <a:solidFill>
                  <a:srgbClr val="0C0600"/>
                </a:solidFill>
                <a:latin typeface="+mn-ea"/>
              </a:rPr>
              <a:t>元的整数</a:t>
            </a:r>
            <a:r>
              <a:rPr lang="zh-CN" altLang="en-US" sz="2400" b="1" dirty="0" smtClean="0">
                <a:solidFill>
                  <a:srgbClr val="0C0600"/>
                </a:solidFill>
                <a:latin typeface="+mn-ea"/>
              </a:rPr>
              <a:t>倍</a:t>
            </a:r>
            <a:endParaRPr lang="zh-CN" altLang="en-US" sz="2400" b="1" dirty="0">
              <a:solidFill>
                <a:srgbClr val="0C0600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592" y="4005064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</a:rPr>
              <a:t>    本</a:t>
            </a:r>
            <a:r>
              <a:rPr lang="zh-CN" altLang="en-US" sz="2400" b="1" dirty="0">
                <a:latin typeface="+mn-ea"/>
              </a:rPr>
              <a:t>例中，长期借款利率为</a:t>
            </a:r>
            <a:r>
              <a:rPr lang="en-US" altLang="zh-CN" sz="2400" b="1" dirty="0">
                <a:latin typeface="+mn-ea"/>
              </a:rPr>
              <a:t>12%</a:t>
            </a:r>
            <a:r>
              <a:rPr lang="zh-CN" altLang="en-US" sz="2400" b="1" dirty="0">
                <a:latin typeface="+mn-ea"/>
              </a:rPr>
              <a:t>，短期借款利率为</a:t>
            </a:r>
            <a:r>
              <a:rPr lang="en-US" altLang="zh-CN" sz="2400" b="1" dirty="0">
                <a:latin typeface="+mn-ea"/>
              </a:rPr>
              <a:t>10%</a:t>
            </a:r>
            <a:r>
              <a:rPr lang="zh-CN" altLang="en-US" sz="2400" b="1" dirty="0">
                <a:latin typeface="+mn-ea"/>
              </a:rPr>
              <a:t>。</a:t>
            </a:r>
            <a:r>
              <a:rPr lang="en-US" altLang="zh-CN" sz="2400" b="1" dirty="0">
                <a:latin typeface="+mn-ea"/>
              </a:rPr>
              <a:t>M</a:t>
            </a:r>
            <a:r>
              <a:rPr lang="zh-CN" altLang="en-US" sz="2400" b="1" dirty="0">
                <a:latin typeface="+mn-ea"/>
              </a:rPr>
              <a:t>公司上年末的长期借款余额为</a:t>
            </a:r>
            <a:r>
              <a:rPr lang="en-US" altLang="zh-CN" sz="2400" b="1" dirty="0">
                <a:latin typeface="+mn-ea"/>
              </a:rPr>
              <a:t>120 000</a:t>
            </a:r>
            <a:r>
              <a:rPr lang="zh-CN" altLang="en-US" sz="2400" b="1" dirty="0">
                <a:latin typeface="+mn-ea"/>
              </a:rPr>
              <a:t>元，所以，前三季度的长期借款利息均为：（</a:t>
            </a:r>
            <a:r>
              <a:rPr lang="en-US" altLang="zh-CN" sz="2400" b="1" dirty="0">
                <a:latin typeface="+mn-ea"/>
              </a:rPr>
              <a:t>120 000</a:t>
            </a:r>
            <a:r>
              <a:rPr lang="zh-CN" altLang="en-US" sz="2400" b="1" dirty="0">
                <a:latin typeface="+mn-ea"/>
              </a:rPr>
              <a:t>＋</a:t>
            </a:r>
            <a:r>
              <a:rPr lang="en-US" altLang="zh-CN" sz="2400" b="1" dirty="0">
                <a:latin typeface="+mn-ea"/>
              </a:rPr>
              <a:t>30 000</a:t>
            </a:r>
            <a:r>
              <a:rPr lang="zh-CN" altLang="en-US" sz="2400" b="1" dirty="0">
                <a:latin typeface="+mn-ea"/>
              </a:rPr>
              <a:t>）</a:t>
            </a:r>
            <a:r>
              <a:rPr lang="en-US" altLang="zh-CN" sz="2400" b="1" dirty="0">
                <a:latin typeface="+mn-ea"/>
              </a:rPr>
              <a:t>×12%/4</a:t>
            </a:r>
            <a:r>
              <a:rPr lang="zh-CN" altLang="en-US" sz="2400" b="1" dirty="0">
                <a:latin typeface="+mn-ea"/>
              </a:rPr>
              <a:t>＝</a:t>
            </a:r>
            <a:r>
              <a:rPr lang="en-US" altLang="zh-CN" sz="2400" b="1" dirty="0">
                <a:latin typeface="+mn-ea"/>
              </a:rPr>
              <a:t>4 500</a:t>
            </a:r>
            <a:r>
              <a:rPr lang="zh-CN" altLang="en-US" sz="2400" b="1" dirty="0">
                <a:latin typeface="+mn-ea"/>
              </a:rPr>
              <a:t>（元），第四季度的长期借款利息＝（</a:t>
            </a:r>
            <a:r>
              <a:rPr lang="en-US" altLang="zh-CN" sz="2400" b="1" dirty="0">
                <a:latin typeface="+mn-ea"/>
              </a:rPr>
              <a:t>120 000</a:t>
            </a:r>
            <a:r>
              <a:rPr lang="zh-CN" altLang="en-US" sz="2400" b="1" dirty="0">
                <a:latin typeface="+mn-ea"/>
              </a:rPr>
              <a:t>＋</a:t>
            </a:r>
            <a:r>
              <a:rPr lang="en-US" altLang="zh-CN" sz="2400" b="1" dirty="0">
                <a:latin typeface="+mn-ea"/>
              </a:rPr>
              <a:t>30 000</a:t>
            </a:r>
            <a:r>
              <a:rPr lang="zh-CN" altLang="en-US" sz="2400" b="1" dirty="0">
                <a:latin typeface="+mn-ea"/>
              </a:rPr>
              <a:t>＋</a:t>
            </a:r>
            <a:r>
              <a:rPr lang="en-US" altLang="zh-CN" sz="2400" b="1" dirty="0">
                <a:latin typeface="+mn-ea"/>
              </a:rPr>
              <a:t>60 000</a:t>
            </a:r>
            <a:r>
              <a:rPr lang="zh-CN" altLang="en-US" sz="2400" b="1" dirty="0">
                <a:latin typeface="+mn-ea"/>
              </a:rPr>
              <a:t>）</a:t>
            </a:r>
            <a:r>
              <a:rPr lang="en-US" altLang="zh-CN" sz="2400" b="1" dirty="0">
                <a:latin typeface="+mn-ea"/>
              </a:rPr>
              <a:t>×12%/4</a:t>
            </a:r>
            <a:r>
              <a:rPr lang="zh-CN" altLang="en-US" sz="2400" b="1" dirty="0">
                <a:latin typeface="+mn-ea"/>
              </a:rPr>
              <a:t>＝</a:t>
            </a:r>
            <a:r>
              <a:rPr lang="en-US" altLang="zh-CN" sz="2400" b="1" dirty="0">
                <a:latin typeface="+mn-ea"/>
              </a:rPr>
              <a:t>6 300</a:t>
            </a:r>
            <a:r>
              <a:rPr lang="zh-CN" altLang="en-US" sz="2400" b="1" dirty="0">
                <a:latin typeface="+mn-ea"/>
              </a:rPr>
              <a:t>（元）。</a:t>
            </a:r>
          </a:p>
        </p:txBody>
      </p:sp>
    </p:spTree>
    <p:extLst>
      <p:ext uri="{BB962C8B-B14F-4D97-AF65-F5344CB8AC3E}">
        <p14:creationId xmlns:p14="http://schemas.microsoft.com/office/powerpoint/2010/main" val="14925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5032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58451" cy="40324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1059" y="465313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季度：</a:t>
            </a:r>
            <a:r>
              <a:rPr lang="en-US" altLang="zh-CN" sz="2400" b="1" dirty="0">
                <a:latin typeface="+mn-ea"/>
              </a:rPr>
              <a:t>-41800+30000+W-W×2.5%-4500=3000</a:t>
            </a:r>
            <a:r>
              <a:rPr lang="zh-CN" altLang="en-US" sz="2400" b="1" dirty="0">
                <a:latin typeface="+mn-ea"/>
              </a:rPr>
              <a:t>，</a:t>
            </a:r>
            <a:r>
              <a:rPr lang="en-US" altLang="zh-CN" sz="2400" b="1" dirty="0">
                <a:latin typeface="+mn-ea"/>
              </a:rPr>
              <a:t>W=19 794.88</a:t>
            </a:r>
          </a:p>
          <a:p>
            <a:r>
              <a:rPr lang="en-US" altLang="zh-CN" sz="2400" b="1" dirty="0" smtClean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季度：</a:t>
            </a:r>
            <a:r>
              <a:rPr lang="en-US" altLang="zh-CN" sz="2400" b="1" dirty="0">
                <a:latin typeface="+mn-ea"/>
              </a:rPr>
              <a:t>8060-500-4500=3060&gt;3000</a:t>
            </a:r>
            <a:r>
              <a:rPr lang="zh-CN" altLang="en-US" sz="2400" b="1" dirty="0">
                <a:latin typeface="+mn-ea"/>
              </a:rPr>
              <a:t>，不需借款，也不还款。</a:t>
            </a:r>
          </a:p>
          <a:p>
            <a:r>
              <a:rPr lang="en-US" altLang="zh-CN" sz="2400" b="1" dirty="0" smtClean="0">
                <a:latin typeface="+mn-ea"/>
              </a:rPr>
              <a:t>3</a:t>
            </a:r>
            <a:r>
              <a:rPr lang="zh-CN" altLang="en-US" sz="2400" b="1" dirty="0">
                <a:latin typeface="+mn-ea"/>
              </a:rPr>
              <a:t>季度：还款</a:t>
            </a:r>
            <a:r>
              <a:rPr lang="en-US" altLang="zh-CN" sz="2400" b="1" dirty="0">
                <a:latin typeface="+mn-ea"/>
              </a:rPr>
              <a:t>=14840-500-4500-3000=6840</a:t>
            </a:r>
            <a:r>
              <a:rPr lang="zh-CN" altLang="en-US" sz="2400" b="1" dirty="0">
                <a:latin typeface="+mn-ea"/>
              </a:rPr>
              <a:t>，还款</a:t>
            </a:r>
            <a:r>
              <a:rPr lang="en-US" altLang="zh-CN" sz="2400" b="1" dirty="0">
                <a:latin typeface="+mn-ea"/>
              </a:rPr>
              <a:t>6800</a:t>
            </a:r>
          </a:p>
          <a:p>
            <a:r>
              <a:rPr lang="en-US" altLang="zh-CN" sz="2400" b="1" dirty="0" smtClean="0">
                <a:latin typeface="+mn-ea"/>
              </a:rPr>
              <a:t>4</a:t>
            </a:r>
            <a:r>
              <a:rPr lang="zh-CN" altLang="en-US" sz="2400" b="1" dirty="0">
                <a:latin typeface="+mn-ea"/>
              </a:rPr>
              <a:t>季度：－</a:t>
            </a:r>
            <a:r>
              <a:rPr lang="en-US" altLang="zh-CN" sz="2400" b="1" dirty="0">
                <a:latin typeface="+mn-ea"/>
              </a:rPr>
              <a:t>71810+60000</a:t>
            </a:r>
            <a:r>
              <a:rPr lang="zh-CN" altLang="en-US" sz="2400" b="1" dirty="0">
                <a:latin typeface="+mn-ea"/>
              </a:rPr>
              <a:t>＋</a:t>
            </a:r>
            <a:r>
              <a:rPr lang="en-US" altLang="zh-CN" sz="2400" b="1" dirty="0">
                <a:latin typeface="+mn-ea"/>
              </a:rPr>
              <a:t>W</a:t>
            </a:r>
            <a:r>
              <a:rPr lang="zh-CN" altLang="en-US" sz="2400" b="1" dirty="0">
                <a:latin typeface="+mn-ea"/>
              </a:rPr>
              <a:t>－</a:t>
            </a:r>
            <a:r>
              <a:rPr lang="en-US" altLang="zh-CN" sz="2400" b="1" dirty="0">
                <a:latin typeface="+mn-ea"/>
              </a:rPr>
              <a:t>W×2.5%</a:t>
            </a:r>
            <a:r>
              <a:rPr lang="zh-CN" altLang="en-US" sz="2400" b="1" dirty="0">
                <a:latin typeface="+mn-ea"/>
              </a:rPr>
              <a:t>－</a:t>
            </a:r>
            <a:r>
              <a:rPr lang="en-US" altLang="zh-CN" sz="2400" b="1" dirty="0">
                <a:latin typeface="+mn-ea"/>
              </a:rPr>
              <a:t>330-6300</a:t>
            </a:r>
            <a:r>
              <a:rPr lang="zh-CN" altLang="en-US" sz="2400" b="1" dirty="0">
                <a:latin typeface="+mn-ea"/>
              </a:rPr>
              <a:t>＝</a:t>
            </a:r>
            <a:r>
              <a:rPr lang="en-US" altLang="zh-CN" sz="2400" b="1" dirty="0">
                <a:latin typeface="+mn-ea"/>
              </a:rPr>
              <a:t>3 000</a:t>
            </a:r>
            <a:r>
              <a:rPr lang="zh-CN" altLang="en-US" sz="2400" b="1" dirty="0">
                <a:latin typeface="+mn-ea"/>
              </a:rPr>
              <a:t>，</a:t>
            </a:r>
            <a:r>
              <a:rPr lang="en-US" altLang="zh-CN" sz="2400" b="1" dirty="0">
                <a:latin typeface="+mn-ea"/>
              </a:rPr>
              <a:t>W</a:t>
            </a:r>
            <a:r>
              <a:rPr lang="zh-CN" altLang="en-US" sz="2400" b="1" dirty="0">
                <a:latin typeface="+mn-ea"/>
              </a:rPr>
              <a:t>＝</a:t>
            </a:r>
            <a:r>
              <a:rPr lang="en-US" altLang="zh-CN" sz="2400" b="1" dirty="0">
                <a:latin typeface="+mn-ea"/>
              </a:rPr>
              <a:t>21 989.74</a:t>
            </a:r>
          </a:p>
        </p:txBody>
      </p:sp>
    </p:spTree>
    <p:extLst>
      <p:ext uri="{BB962C8B-B14F-4D97-AF65-F5344CB8AC3E}">
        <p14:creationId xmlns:p14="http://schemas.microsoft.com/office/powerpoint/2010/main" val="40169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83568" y="1124744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C0600"/>
                </a:solidFill>
                <a:latin typeface="宋体" panose="02010600030101010101" pitchFamily="2" charset="-122"/>
              </a:rPr>
              <a:t>    预计</a:t>
            </a:r>
            <a:r>
              <a:rPr lang="zh-CN" altLang="en-US" sz="2800" b="1" dirty="0">
                <a:solidFill>
                  <a:srgbClr val="0C0600"/>
                </a:solidFill>
                <a:latin typeface="宋体" panose="02010600030101010101" pitchFamily="2" charset="-122"/>
              </a:rPr>
              <a:t>利润表用来综合反映企业在计划期的预计经营成果，是企业最主要的财务预算表之一。通过编制预计利润表，可以了解企业预期的盈利水平。如果预算利润与最初编制方针中的目标利润有较大的不一致，就需要调整部门预算，设法达到目标，或者经企业领导同意后修改目标利润。编制预计利润表的依据是各业务预算、专门决策预算和现金预算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7544" y="40466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C0600"/>
                </a:solidFill>
              </a:rPr>
              <a:t>（二）预计利润表</a:t>
            </a:r>
          </a:p>
        </p:txBody>
      </p:sp>
    </p:spTree>
    <p:extLst>
      <p:ext uri="{BB962C8B-B14F-4D97-AF65-F5344CB8AC3E}">
        <p14:creationId xmlns:p14="http://schemas.microsoft.com/office/powerpoint/2010/main" val="30760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33265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】M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公司编制的今年预计利润表</a:t>
            </a:r>
            <a:r>
              <a:rPr lang="zh-CN" altLang="en-US" sz="2400" b="1" dirty="0" smtClean="0">
                <a:solidFill>
                  <a:srgbClr val="0C0600"/>
                </a:solidFill>
                <a:latin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C0600"/>
              </a:solidFill>
              <a:latin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08912" cy="37444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5576" y="472514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【</a:t>
            </a:r>
            <a:r>
              <a:rPr lang="zh-CN" altLang="en-US" sz="2400" b="1" dirty="0">
                <a:latin typeface="+mn-ea"/>
              </a:rPr>
              <a:t>提示</a:t>
            </a:r>
            <a:r>
              <a:rPr lang="en-US" altLang="zh-CN" sz="2400" b="1" dirty="0">
                <a:latin typeface="+mn-ea"/>
              </a:rPr>
              <a:t>】“</a:t>
            </a:r>
            <a:r>
              <a:rPr lang="zh-CN" altLang="en-US" sz="2400" b="1" dirty="0">
                <a:latin typeface="+mn-ea"/>
              </a:rPr>
              <a:t>所得税费用”项目是在利润规划时估计的，并已列入现金预算。它通常不是根据“利润总额”和所得税税率计算出来的，因为有诸多纳税调整的事项存在。</a:t>
            </a:r>
          </a:p>
        </p:txBody>
      </p:sp>
    </p:spTree>
    <p:extLst>
      <p:ext uri="{BB962C8B-B14F-4D97-AF65-F5344CB8AC3E}">
        <p14:creationId xmlns:p14="http://schemas.microsoft.com/office/powerpoint/2010/main" val="15553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83568" y="1124744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C0600"/>
                </a:solidFill>
                <a:latin typeface="宋体" panose="02010600030101010101" pitchFamily="2" charset="-122"/>
              </a:rPr>
              <a:t>    预计</a:t>
            </a:r>
            <a:r>
              <a:rPr lang="zh-CN" altLang="en-US" sz="2800" b="1" dirty="0">
                <a:solidFill>
                  <a:srgbClr val="0C0600"/>
                </a:solidFill>
                <a:latin typeface="宋体" panose="02010600030101010101" pitchFamily="2" charset="-122"/>
              </a:rPr>
              <a:t>资产负债表用来反映企业在计划期末预计的财务状况。编制预计资产负债表的目的，在于判断预算反映的财务状况的稳定性和流动性。如果通过预计资产负债表的分析，发现某些财务比率不佳，必要时可修改有关预算，以改善财务状况。预计资产负债表的编制需以计划期开始日的资产负债表为基础，结合计划期间各项业务预算、专门决策预算、现金预算和预计利润表进行编制。它是编制全面预算的终点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7544" y="40466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C0600"/>
                </a:solidFill>
              </a:rPr>
              <a:t>（三）预计资产负债表</a:t>
            </a:r>
          </a:p>
        </p:txBody>
      </p:sp>
    </p:spTree>
    <p:extLst>
      <p:ext uri="{BB962C8B-B14F-4D97-AF65-F5344CB8AC3E}">
        <p14:creationId xmlns:p14="http://schemas.microsoft.com/office/powerpoint/2010/main" val="10058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18864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】M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公司编制的今年的预计资产负债表。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7624" y="650305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C0600"/>
                </a:solidFill>
                <a:latin typeface="宋体" panose="02010600030101010101" pitchFamily="2" charset="-122"/>
              </a:rPr>
              <a:t>预计资产负债表 　　　　　　单位：元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0415"/>
            <a:ext cx="8424936" cy="55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64896" cy="46085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1560" y="537321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n-ea"/>
              </a:rPr>
              <a:t>年末应收账款为多少？ </a:t>
            </a:r>
            <a:r>
              <a:rPr lang="en-US" altLang="zh-CN" sz="2800" b="1" dirty="0">
                <a:latin typeface="+mn-ea"/>
              </a:rPr>
              <a:t>36000×40%=14400</a:t>
            </a:r>
          </a:p>
        </p:txBody>
      </p:sp>
    </p:spTree>
    <p:extLst>
      <p:ext uri="{BB962C8B-B14F-4D97-AF65-F5344CB8AC3E}">
        <p14:creationId xmlns:p14="http://schemas.microsoft.com/office/powerpoint/2010/main" val="16673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18864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总结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】</a:t>
            </a:r>
            <a:endParaRPr lang="zh-CN" altLang="en-US" sz="2400" b="1" dirty="0">
              <a:solidFill>
                <a:srgbClr val="0C06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70" y="1124744"/>
            <a:ext cx="745829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8152" y="836712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+mn-ea"/>
              </a:rPr>
              <a:t>【</a:t>
            </a:r>
            <a:r>
              <a:rPr lang="zh-CN" altLang="en-US" sz="2800" b="1" dirty="0">
                <a:latin typeface="+mn-ea"/>
              </a:rPr>
              <a:t>总结</a:t>
            </a:r>
            <a:r>
              <a:rPr lang="en-US" altLang="zh-CN" sz="2800" b="1" dirty="0">
                <a:latin typeface="+mn-ea"/>
              </a:rPr>
              <a:t>】 </a:t>
            </a:r>
          </a:p>
          <a:p>
            <a:r>
              <a:rPr lang="zh-CN" altLang="en-US" sz="2800" b="1" dirty="0">
                <a:latin typeface="+mn-ea"/>
              </a:rPr>
              <a:t>　　（</a:t>
            </a:r>
            <a:r>
              <a:rPr lang="en-US" altLang="zh-CN" sz="2800" b="1" dirty="0">
                <a:latin typeface="+mn-ea"/>
              </a:rPr>
              <a:t>1</a:t>
            </a:r>
            <a:r>
              <a:rPr lang="zh-CN" altLang="en-US" sz="2800" b="1" dirty="0">
                <a:latin typeface="+mn-ea"/>
              </a:rPr>
              <a:t>）在生产领域的相关预算中，综合性最强的是单位生产成本预算（以生产预算、直接材料预算、直接人工预算和制造费用预算为基础）。 </a:t>
            </a:r>
          </a:p>
          <a:p>
            <a:r>
              <a:rPr lang="zh-CN" altLang="en-US" sz="2800" b="1" dirty="0">
                <a:latin typeface="+mn-ea"/>
              </a:rPr>
              <a:t>　　（</a:t>
            </a:r>
            <a:r>
              <a:rPr lang="en-US" altLang="zh-CN" sz="2800" b="1" dirty="0">
                <a:latin typeface="+mn-ea"/>
              </a:rPr>
              <a:t>2</a:t>
            </a:r>
            <a:r>
              <a:rPr lang="zh-CN" altLang="en-US" sz="2800" b="1" dirty="0">
                <a:latin typeface="+mn-ea"/>
              </a:rPr>
              <a:t>）财务预算相对于业务预算、专门决策预算而言，综合性最强。 </a:t>
            </a:r>
          </a:p>
          <a:p>
            <a:r>
              <a:rPr lang="zh-CN" altLang="en-US" sz="2800" b="1" dirty="0">
                <a:latin typeface="+mn-ea"/>
              </a:rPr>
              <a:t>　　（</a:t>
            </a:r>
            <a:r>
              <a:rPr lang="en-US" altLang="zh-CN" sz="2800" b="1" dirty="0">
                <a:latin typeface="+mn-ea"/>
              </a:rPr>
              <a:t>3</a:t>
            </a:r>
            <a:r>
              <a:rPr lang="zh-CN" altLang="en-US" sz="2800" b="1" dirty="0">
                <a:latin typeface="+mn-ea"/>
              </a:rPr>
              <a:t>）在财务预算中，综合性最强的是预计资产负债表。进一步来讲，在全面预算体系中，预计资产负债表综合性也是最强的。 </a:t>
            </a:r>
          </a:p>
        </p:txBody>
      </p:sp>
    </p:spTree>
    <p:extLst>
      <p:ext uri="{BB962C8B-B14F-4D97-AF65-F5344CB8AC3E}">
        <p14:creationId xmlns:p14="http://schemas.microsoft.com/office/powerpoint/2010/main" val="18046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9592" y="1097631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  生产预算</a:t>
            </a:r>
            <a:r>
              <a:rPr lang="zh-CN" altLang="en-US" sz="2800" b="1" dirty="0"/>
              <a:t>是在销售预算的基础上编制的，其主要内容有销售量、生产量、期初和期末存货量。</a:t>
            </a:r>
          </a:p>
          <a:p>
            <a:r>
              <a:rPr lang="zh-CN" altLang="en-US" sz="2800" b="1" dirty="0"/>
              <a:t>　　该预算只有实物量指标，没有价值量指标。无法直接为现金预算提供资料。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395536" y="40931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（二）生产预算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212976"/>
            <a:ext cx="8323901" cy="23042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65098" y="5730979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 预计</a:t>
            </a:r>
            <a:r>
              <a:rPr lang="zh-CN" altLang="en-US" sz="2800" b="1" dirty="0"/>
              <a:t>生产量＝预计销售量＋预计期末存货－预计期初存货</a:t>
            </a:r>
          </a:p>
        </p:txBody>
      </p:sp>
    </p:spTree>
    <p:extLst>
      <p:ext uri="{BB962C8B-B14F-4D97-AF65-F5344CB8AC3E}">
        <p14:creationId xmlns:p14="http://schemas.microsoft.com/office/powerpoint/2010/main" val="7114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7584" y="62068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n-ea"/>
              </a:rPr>
              <a:t>【</a:t>
            </a:r>
            <a:r>
              <a:rPr lang="zh-CN" altLang="en-US" sz="2400" b="1" dirty="0">
                <a:latin typeface="+mn-ea"/>
              </a:rPr>
              <a:t>例</a:t>
            </a:r>
            <a:r>
              <a:rPr lang="en-US" altLang="zh-CN" sz="2400" b="1" dirty="0">
                <a:latin typeface="+mn-ea"/>
              </a:rPr>
              <a:t>】M</a:t>
            </a:r>
            <a:r>
              <a:rPr lang="zh-CN" altLang="en-US" sz="2400" b="1" dirty="0">
                <a:latin typeface="+mn-ea"/>
              </a:rPr>
              <a:t>公司编制的今年分季度生产预算。 </a:t>
            </a:r>
          </a:p>
          <a:p>
            <a:r>
              <a:rPr lang="zh-CN" altLang="en-US" sz="2400" b="1" dirty="0">
                <a:latin typeface="+mn-ea"/>
              </a:rPr>
              <a:t>　　假设期末存量按下期销售数量的</a:t>
            </a:r>
            <a:r>
              <a:rPr lang="en-US" altLang="zh-CN" sz="2400" b="1" dirty="0">
                <a:latin typeface="+mn-ea"/>
              </a:rPr>
              <a:t>10%</a:t>
            </a:r>
            <a:r>
              <a:rPr lang="zh-CN" altLang="en-US" sz="2400" b="1" dirty="0">
                <a:latin typeface="+mn-ea"/>
              </a:rPr>
              <a:t>确定，年初产成品存货</a:t>
            </a:r>
            <a:r>
              <a:rPr lang="en-US" altLang="zh-CN" sz="2400" b="1" dirty="0">
                <a:latin typeface="+mn-ea"/>
              </a:rPr>
              <a:t>10</a:t>
            </a:r>
            <a:r>
              <a:rPr lang="zh-CN" altLang="en-US" sz="2400" b="1" dirty="0">
                <a:latin typeface="+mn-ea"/>
              </a:rPr>
              <a:t>件，年末存货</a:t>
            </a:r>
            <a:r>
              <a:rPr lang="en-US" altLang="zh-CN" sz="2400" b="1" dirty="0">
                <a:latin typeface="+mn-ea"/>
              </a:rPr>
              <a:t>20</a:t>
            </a:r>
            <a:r>
              <a:rPr lang="zh-CN" altLang="en-US" sz="2400" b="1" dirty="0">
                <a:latin typeface="+mn-ea"/>
              </a:rPr>
              <a:t>件。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424936" cy="31683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5616" y="530120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+mn-ea"/>
              </a:rPr>
              <a:t>【</a:t>
            </a:r>
            <a:r>
              <a:rPr lang="zh-CN" altLang="en-US" sz="2800" b="1" dirty="0">
                <a:latin typeface="+mn-ea"/>
              </a:rPr>
              <a:t>注意</a:t>
            </a:r>
            <a:r>
              <a:rPr lang="en-US" altLang="zh-CN" sz="2800" b="1" dirty="0">
                <a:latin typeface="+mn-ea"/>
              </a:rPr>
              <a:t>】</a:t>
            </a:r>
            <a:r>
              <a:rPr lang="zh-CN" altLang="en-US" sz="2800" b="1" dirty="0">
                <a:latin typeface="+mn-ea"/>
              </a:rPr>
              <a:t>（</a:t>
            </a:r>
            <a:r>
              <a:rPr lang="en-US" altLang="zh-CN" sz="2800" b="1" dirty="0">
                <a:latin typeface="+mn-ea"/>
              </a:rPr>
              <a:t>1</a:t>
            </a:r>
            <a:r>
              <a:rPr lang="zh-CN" altLang="en-US" sz="2800" b="1" dirty="0">
                <a:latin typeface="+mn-ea"/>
              </a:rPr>
              <a:t>）关系公式；（</a:t>
            </a:r>
            <a:r>
              <a:rPr lang="en-US" altLang="zh-CN" sz="2800" b="1" dirty="0">
                <a:latin typeface="+mn-ea"/>
              </a:rPr>
              <a:t>2</a:t>
            </a:r>
            <a:r>
              <a:rPr lang="zh-CN" altLang="en-US" sz="2800" b="1" dirty="0">
                <a:latin typeface="+mn-ea"/>
              </a:rPr>
              <a:t>）影响因素</a:t>
            </a:r>
          </a:p>
        </p:txBody>
      </p:sp>
    </p:spTree>
    <p:extLst>
      <p:ext uri="{BB962C8B-B14F-4D97-AF65-F5344CB8AC3E}">
        <p14:creationId xmlns:p14="http://schemas.microsoft.com/office/powerpoint/2010/main" val="13745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5536" y="40931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C0600"/>
                </a:solidFill>
              </a:rPr>
              <a:t>（三）直接材料预算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31984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43026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】M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公司编制的今年分季度直接材料预算。</a:t>
            </a:r>
          </a:p>
          <a:p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　　假设材料采购金额（货款）的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50%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在本季度内付清，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50%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在下季度付清，期末存量按下期生产需用量的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20%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确定。年初存量为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300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千克，年末存量为</a:t>
            </a:r>
            <a:r>
              <a:rPr lang="en-US" altLang="zh-CN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400</a:t>
            </a:r>
            <a:r>
              <a:rPr lang="zh-CN" altLang="en-US" sz="2400" b="1" dirty="0">
                <a:solidFill>
                  <a:srgbClr val="0C0600"/>
                </a:solidFill>
                <a:latin typeface="宋体" panose="02010600030101010101" pitchFamily="2" charset="-122"/>
              </a:rPr>
              <a:t>千克。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5576" y="202764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直接材料预算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0" y="2517035"/>
            <a:ext cx="8719498" cy="38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98322"/>
            <a:ext cx="8496944" cy="33123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7544" y="465313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n-ea"/>
              </a:rPr>
              <a:t>年末应付账款</a:t>
            </a:r>
            <a:r>
              <a:rPr lang="en-US" altLang="zh-CN" sz="2800" b="1" dirty="0">
                <a:latin typeface="+mn-ea"/>
              </a:rPr>
              <a:t>=</a:t>
            </a:r>
            <a:r>
              <a:rPr lang="zh-CN" altLang="en-US" sz="2800" b="1" dirty="0">
                <a:latin typeface="+mn-ea"/>
              </a:rPr>
              <a:t>？ </a:t>
            </a:r>
            <a:r>
              <a:rPr lang="en-US" altLang="zh-CN" sz="2800" b="1" dirty="0">
                <a:latin typeface="+mn-ea"/>
              </a:rPr>
              <a:t>9280×50%=4640</a:t>
            </a:r>
          </a:p>
        </p:txBody>
      </p:sp>
    </p:spTree>
    <p:extLst>
      <p:ext uri="{BB962C8B-B14F-4D97-AF65-F5344CB8AC3E}">
        <p14:creationId xmlns:p14="http://schemas.microsoft.com/office/powerpoint/2010/main" val="78742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5536" y="40931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C0600"/>
                </a:solidFill>
              </a:rPr>
              <a:t>（四）直接人工预算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7584" y="1412776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  它</a:t>
            </a:r>
            <a:r>
              <a:rPr lang="zh-CN" altLang="en-US" sz="2800" b="1" dirty="0"/>
              <a:t>是以生产预算为基础编制的，其主要内容有预计产量、单位产品工时，人工总工时，每小时人工成本和人工总成本。由于人工工资都需要使用现金支付，所以不需另外预计现金支出，可直接参加现金预算的汇总。</a:t>
            </a:r>
          </a:p>
        </p:txBody>
      </p:sp>
    </p:spTree>
    <p:extLst>
      <p:ext uri="{BB962C8B-B14F-4D97-AF65-F5344CB8AC3E}">
        <p14:creationId xmlns:p14="http://schemas.microsoft.com/office/powerpoint/2010/main" val="12866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0077">
  <a:themeElements>
    <a:clrScheme name="Custom 142">
      <a:dk1>
        <a:srgbClr val="0C0600"/>
      </a:dk1>
      <a:lt1>
        <a:srgbClr val="FFFFFF"/>
      </a:lt1>
      <a:dk2>
        <a:srgbClr val="03B0B9"/>
      </a:dk2>
      <a:lt2>
        <a:srgbClr val="7BDEFD"/>
      </a:lt2>
      <a:accent1>
        <a:srgbClr val="9CBCC4"/>
      </a:accent1>
      <a:accent2>
        <a:srgbClr val="DCE9EC"/>
      </a:accent2>
      <a:accent3>
        <a:srgbClr val="9AA5A8"/>
      </a:accent3>
      <a:accent4>
        <a:srgbClr val="005658"/>
      </a:accent4>
      <a:accent5>
        <a:srgbClr val="14CECE"/>
      </a:accent5>
      <a:accent6>
        <a:srgbClr val="ECF6F8"/>
      </a:accent6>
      <a:hlink>
        <a:srgbClr val="FF0000"/>
      </a:hlink>
      <a:folHlink>
        <a:srgbClr val="0051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N0077</Template>
  <TotalTime>127</TotalTime>
  <Words>1081</Words>
  <Application>Microsoft Office PowerPoint</Application>
  <PresentationFormat>全屏显示(4:3)</PresentationFormat>
  <Paragraphs>80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宋体</vt:lpstr>
      <vt:lpstr>Andalus</vt:lpstr>
      <vt:lpstr>Arial</vt:lpstr>
      <vt:lpstr>Calibri</vt:lpstr>
      <vt:lpstr>N0077</vt:lpstr>
      <vt:lpstr>预算编制</vt:lpstr>
      <vt:lpstr>一、业务预算的编制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二、专门决策预算的编制</vt:lpstr>
      <vt:lpstr>PowerPoint 演示文稿</vt:lpstr>
      <vt:lpstr>三、财务预算的编制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YANGS</dc:creator>
  <cp:lastModifiedBy>MQ</cp:lastModifiedBy>
  <cp:revision>22</cp:revision>
  <dcterms:created xsi:type="dcterms:W3CDTF">2014-05-18T07:24:42Z</dcterms:created>
  <dcterms:modified xsi:type="dcterms:W3CDTF">2014-06-19T00:38:18Z</dcterms:modified>
</cp:coreProperties>
</file>